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91" r:id="rId1"/>
  </p:sldMasterIdLst>
  <p:notesMasterIdLst>
    <p:notesMasterId r:id="rId11"/>
  </p:notesMasterIdLst>
  <p:handoutMasterIdLst>
    <p:handoutMasterId r:id="rId12"/>
  </p:handoutMasterIdLst>
  <p:sldIdLst>
    <p:sldId id="276" r:id="rId2"/>
    <p:sldId id="296" r:id="rId3"/>
    <p:sldId id="285" r:id="rId4"/>
    <p:sldId id="292" r:id="rId5"/>
    <p:sldId id="286" r:id="rId6"/>
    <p:sldId id="293" r:id="rId7"/>
    <p:sldId id="294" r:id="rId8"/>
    <p:sldId id="295" r:id="rId9"/>
    <p:sldId id="278" r:id="rId10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58">
          <p15:clr>
            <a:srgbClr val="A4A3A4"/>
          </p15:clr>
        </p15:guide>
        <p15:guide id="2" orient="horz" pos="388">
          <p15:clr>
            <a:srgbClr val="A4A3A4"/>
          </p15:clr>
        </p15:guide>
        <p15:guide id="3" pos="288">
          <p15:clr>
            <a:srgbClr val="A4A3A4"/>
          </p15:clr>
        </p15:guide>
        <p15:guide id="4" pos="102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6452"/>
    <a:srgbClr val="E5DBA1"/>
    <a:srgbClr val="BABA93"/>
    <a:srgbClr val="BABB93"/>
    <a:srgbClr val="DEDEAF"/>
    <a:srgbClr val="999999"/>
    <a:srgbClr val="D9D9D9"/>
    <a:srgbClr val="CCCCCC"/>
    <a:srgbClr val="C80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24" autoAdjust="0"/>
    <p:restoredTop sz="92385" autoAdjust="0"/>
  </p:normalViewPr>
  <p:slideViewPr>
    <p:cSldViewPr snapToGrid="0">
      <p:cViewPr varScale="1">
        <p:scale>
          <a:sx n="69" d="100"/>
          <a:sy n="69" d="100"/>
        </p:scale>
        <p:origin x="1296" y="60"/>
      </p:cViewPr>
      <p:guideLst>
        <p:guide orient="horz" pos="658"/>
        <p:guide orient="horz" pos="388"/>
        <p:guide pos="288"/>
        <p:guide pos="10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8" d="100"/>
          <a:sy n="108" d="100"/>
        </p:scale>
        <p:origin x="-4140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‹#›</a:t>
            </a:fld>
            <a:endParaRPr lang="de-DE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351"/>
            <a:ext cx="4984962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052EF5D-7759-4BE3-9A8E-7148356C8792}" type="datetime1">
              <a:rPr lang="en-US" noProof="0" smtClean="0"/>
              <a:t>11/25/2013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453010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3B746D0-4D2A-4E8F-9FD4-714700016659}" type="datetime1">
              <a:rPr lang="en-US" noProof="0" smtClean="0"/>
              <a:t>11/25/2013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1335835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D73E0E3-4D8F-4114-BEA6-B49643DFDDCB}" type="datetime1">
              <a:rPr lang="en-US" noProof="0" smtClean="0"/>
              <a:t>11/25/2013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 smtClean="0"/>
              <a:t>Bild durch Klicken auf Symbol hinzufügen</a:t>
            </a:r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581427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großes 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E5B7E90-1CAB-4029-8966-A7E388023088}" type="datetime1">
              <a:rPr lang="en-US" noProof="0" smtClean="0"/>
              <a:t>11/25/2013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801626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E83A0A3-95E5-4447-A184-845A169747F0}" type="datetime1">
              <a:rPr lang="en-US" noProof="0" smtClean="0"/>
              <a:t>11/25/2013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4241795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EF220C2-B57D-4573-A78B-D820E698EECB}" type="datetime1">
              <a:rPr lang="en-US" noProof="0" smtClean="0"/>
              <a:t>11/25/2013</a:t>
            </a:fld>
            <a:endParaRPr lang="de-DE" noProof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9934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1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 noProof="0">
                <a:solidFill>
                  <a:srgbClr val="6E6452"/>
                </a:solidFill>
                <a:latin typeface="Arial Narrow" pitchFamily="34" charset="0"/>
              </a:rPr>
              <a:t>Seite </a:t>
            </a:r>
            <a:fld id="{327115CA-E6A4-425F-BB4F-A64D48743A27}" type="slidenum">
              <a:rPr lang="de-DE" sz="1000" b="0" noProof="0">
                <a:solidFill>
                  <a:srgbClr val="6E6452"/>
                </a:solidFill>
                <a:latin typeface="Arial Narrow" pitchFamily="34" charset="0"/>
              </a:rPr>
              <a:pPr/>
              <a:t>‹#›</a:t>
            </a:fld>
            <a:endParaRPr lang="de-DE" sz="1000" b="0" noProof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DEE9DB21-5745-4D36-AE7E-969C63901790}" type="datetime1">
              <a:rPr lang="en-US" noProof="0" smtClean="0"/>
              <a:t>11/25/2013</a:t>
            </a:fld>
            <a:endParaRPr lang="de-DE" noProof="0"/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 smtClean="0"/>
              <a:t>Titel durch Klicken hinzufügen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8" r:id="rId2"/>
    <p:sldLayoutId id="2147483709" r:id="rId3"/>
    <p:sldLayoutId id="2147483714" r:id="rId4"/>
    <p:sldLayoutId id="2147483710" r:id="rId5"/>
    <p:sldLayoutId id="2147483711" r:id="rId6"/>
  </p:sldLayoutIdLst>
  <p:transition/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iz.de/" TargetMode="External"/><Relationship Id="rId2" Type="http://schemas.openxmlformats.org/officeDocument/2006/relationships/hyperlink" Target="mailto:Santosh.k.singh@giz.d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573163" y="2155347"/>
            <a:ext cx="7776000" cy="617928"/>
          </a:xfrm>
        </p:spPr>
        <p:txBody>
          <a:bodyPr/>
          <a:lstStyle/>
          <a:p>
            <a:r>
              <a:rPr lang="en-US" dirty="0" smtClean="0"/>
              <a:t>Providing Clean Cooking Energy in India</a:t>
            </a:r>
            <a:br>
              <a:rPr lang="en-US" dirty="0" smtClean="0"/>
            </a:br>
            <a:r>
              <a:rPr lang="en-US" sz="1600" dirty="0" smtClean="0"/>
              <a:t>IGEN-RE Activities for Developing ICS Market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212D50E7-E2A0-4627-82FD-8005B5D142A8}" type="datetime1">
              <a:rPr lang="en-US" smtClean="0"/>
              <a:t>11/25/2013</a:t>
            </a:fld>
            <a:endParaRPr lang="de-DE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573163" y="3373065"/>
            <a:ext cx="7776000" cy="1611382"/>
          </a:xfrm>
        </p:spPr>
        <p:txBody>
          <a:bodyPr/>
          <a:lstStyle/>
          <a:p>
            <a:r>
              <a:rPr lang="en-US" dirty="0" smtClean="0"/>
              <a:t>Santosh Singh</a:t>
            </a:r>
          </a:p>
          <a:p>
            <a:r>
              <a:rPr lang="en-US" dirty="0" smtClean="0"/>
              <a:t>Indo-German Energy Programme</a:t>
            </a:r>
          </a:p>
          <a:p>
            <a:r>
              <a:rPr lang="en-US" dirty="0" smtClean="0"/>
              <a:t>25 </a:t>
            </a:r>
            <a:r>
              <a:rPr lang="en-US" dirty="0"/>
              <a:t>November 2013</a:t>
            </a:r>
          </a:p>
          <a:p>
            <a:endParaRPr lang="en-US" dirty="0"/>
          </a:p>
        </p:txBody>
      </p:sp>
      <p:sp>
        <p:nvSpPr>
          <p:cNvPr id="6" name="Textfeld 5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Implemented</a:t>
            </a:r>
            <a:r>
              <a:rPr lang="de-DE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by</a:t>
            </a:r>
            <a:endParaRPr lang="de-DE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Tushita\Desktop\logos\German - Infinite Logo.jpg"/>
          <p:cNvPicPr>
            <a:picLocks noChangeAspect="1" noChangeArrowheads="1"/>
          </p:cNvPicPr>
          <p:nvPr/>
        </p:nvPicPr>
        <p:blipFill>
          <a:blip r:embed="rId3" cstate="print"/>
          <a:srcRect t="13181"/>
          <a:stretch>
            <a:fillRect/>
          </a:stretch>
        </p:blipFill>
        <p:spPr bwMode="auto">
          <a:xfrm>
            <a:off x="-1" y="0"/>
            <a:ext cx="3895726" cy="1129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11512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A0A351E-FACC-4516-B0AC-2C60E091BAE5}" type="datetime1">
              <a:rPr lang="en-US" noProof="0" smtClean="0"/>
              <a:t>11/25/2013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Implemented</a:t>
            </a:r>
            <a:r>
              <a:rPr lang="de-DE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by</a:t>
            </a:r>
            <a:endParaRPr lang="de-DE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 descr="C:\Documents and Settings\Tushita\Desktop\logos\German - Infinite Logo.jpg"/>
          <p:cNvPicPr>
            <a:picLocks noChangeAspect="1" noChangeArrowheads="1"/>
          </p:cNvPicPr>
          <p:nvPr/>
        </p:nvPicPr>
        <p:blipFill>
          <a:blip r:embed="rId2" cstate="print"/>
          <a:srcRect t="13181"/>
          <a:stretch>
            <a:fillRect/>
          </a:stretch>
        </p:blipFill>
        <p:spPr bwMode="auto">
          <a:xfrm>
            <a:off x="-1" y="0"/>
            <a:ext cx="3895726" cy="1129336"/>
          </a:xfrm>
          <a:prstGeom prst="rect">
            <a:avLst/>
          </a:prstGeom>
          <a:noFill/>
        </p:spPr>
      </p:pic>
      <p:sp>
        <p:nvSpPr>
          <p:cNvPr id="11" name="Titel 6"/>
          <p:cNvSpPr txBox="1">
            <a:spLocks/>
          </p:cNvSpPr>
          <p:nvPr/>
        </p:nvSpPr>
        <p:spPr bwMode="auto">
          <a:xfrm>
            <a:off x="663504" y="1183340"/>
            <a:ext cx="7386816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400" b="0" kern="0" noProof="0" dirty="0" smtClean="0">
                <a:solidFill>
                  <a:srgbClr val="6E6452"/>
                </a:solidFill>
                <a:latin typeface="+mj-lt"/>
                <a:ea typeface="+mj-ea"/>
                <a:cs typeface="+mj-cs"/>
              </a:rPr>
              <a:t>IGEN-RE Objective</a:t>
            </a: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Datumsplatzhalter 3"/>
          <p:cNvSpPr txBox="1">
            <a:spLocks/>
          </p:cNvSpPr>
          <p:nvPr/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3D270E5-631C-4FEB-B576-0C864664A630}" type="datetime1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25/11/2013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14" name="Inhaltsplatzhalter 7"/>
          <p:cNvSpPr>
            <a:spLocks noGrp="1"/>
          </p:cNvSpPr>
          <p:nvPr>
            <p:ph idx="1"/>
          </p:nvPr>
        </p:nvSpPr>
        <p:spPr>
          <a:xfrm>
            <a:off x="640079" y="1708879"/>
            <a:ext cx="4749340" cy="386064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Developing innovative viable business models for market based dissemination of improved cookstoves in rural areas.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Key Focus</a:t>
            </a:r>
          </a:p>
          <a:p>
            <a:pPr marL="645750" lvl="1" indent="-285750"/>
            <a:r>
              <a:rPr lang="de-DE" dirty="0" smtClean="0"/>
              <a:t>Adoption</a:t>
            </a:r>
          </a:p>
          <a:p>
            <a:pPr marL="645750" lvl="1" indent="-285750"/>
            <a:r>
              <a:rPr lang="de-DE" dirty="0" smtClean="0"/>
              <a:t>Market Based Approach</a:t>
            </a:r>
          </a:p>
          <a:p>
            <a:pPr marL="645750" lvl="1" indent="-285750"/>
            <a:r>
              <a:rPr lang="de-DE" dirty="0" smtClean="0"/>
              <a:t>Addressing barriers for market development</a:t>
            </a:r>
          </a:p>
          <a:p>
            <a:pPr marL="645750" lvl="1" indent="-285750"/>
            <a:r>
              <a:rPr lang="de-DE" dirty="0" smtClean="0"/>
              <a:t>Sustainability</a:t>
            </a:r>
          </a:p>
          <a:p>
            <a:pPr marL="645750" lvl="1" indent="-285750"/>
            <a:r>
              <a:rPr lang="de-DE" dirty="0" smtClean="0"/>
              <a:t>Viability</a:t>
            </a:r>
          </a:p>
          <a:p>
            <a:pPr lvl="1" indent="0">
              <a:buNone/>
            </a:pPr>
            <a:endParaRPr lang="de-DE" dirty="0" smtClean="0"/>
          </a:p>
          <a:p>
            <a:endParaRPr lang="de-D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2" t="36561" r="34686" b="12243"/>
          <a:stretch/>
        </p:blipFill>
        <p:spPr>
          <a:xfrm>
            <a:off x="5389419" y="1801268"/>
            <a:ext cx="3449784" cy="2982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9206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53798AEF-4D00-42B2-91C6-E097075A3C88}" type="datetime1">
              <a:rPr lang="en-US" noProof="0" smtClean="0"/>
              <a:t>11/25/2013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Implemented</a:t>
            </a:r>
            <a:r>
              <a:rPr lang="de-DE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by</a:t>
            </a:r>
            <a:endParaRPr lang="de-DE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 descr="C:\Documents and Settings\Tushita\Desktop\logos\German - Infinite Logo.jpg"/>
          <p:cNvPicPr>
            <a:picLocks noChangeAspect="1" noChangeArrowheads="1"/>
          </p:cNvPicPr>
          <p:nvPr/>
        </p:nvPicPr>
        <p:blipFill>
          <a:blip r:embed="rId2" cstate="print"/>
          <a:srcRect t="13181"/>
          <a:stretch>
            <a:fillRect/>
          </a:stretch>
        </p:blipFill>
        <p:spPr bwMode="auto">
          <a:xfrm>
            <a:off x="-1" y="0"/>
            <a:ext cx="3895726" cy="1129336"/>
          </a:xfrm>
          <a:prstGeom prst="rect">
            <a:avLst/>
          </a:prstGeom>
          <a:noFill/>
        </p:spPr>
      </p:pic>
      <p:sp>
        <p:nvSpPr>
          <p:cNvPr id="13" name="Datumsplatzhalter 3"/>
          <p:cNvSpPr txBox="1">
            <a:spLocks/>
          </p:cNvSpPr>
          <p:nvPr/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3D270E5-631C-4FEB-B576-0C864664A630}" type="datetime1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25/11/2013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24" name="Content Placeholder 6"/>
          <p:cNvSpPr>
            <a:spLocks noGrp="1"/>
          </p:cNvSpPr>
          <p:nvPr>
            <p:ph idx="1"/>
          </p:nvPr>
        </p:nvSpPr>
        <p:spPr>
          <a:xfrm>
            <a:off x="265353" y="1571734"/>
            <a:ext cx="4979748" cy="4664712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 smtClean="0"/>
              <a:t>Demand:</a:t>
            </a:r>
            <a:endParaRPr lang="en-US" sz="1600" dirty="0"/>
          </a:p>
          <a:p>
            <a:pPr lvl="1"/>
            <a:r>
              <a:rPr lang="en-US" sz="1600" dirty="0"/>
              <a:t>Poor awareness about </a:t>
            </a:r>
            <a:r>
              <a:rPr lang="en-US" sz="1600" dirty="0" smtClean="0"/>
              <a:t>IAP &amp; ICS</a:t>
            </a:r>
            <a:endParaRPr lang="en-US" sz="1600" dirty="0"/>
          </a:p>
          <a:p>
            <a:pPr lvl="1"/>
            <a:r>
              <a:rPr lang="en-US" sz="1600" dirty="0" smtClean="0"/>
              <a:t>Low incomes &amp; willingness to pay</a:t>
            </a:r>
            <a:endParaRPr lang="en-US" sz="1600" dirty="0"/>
          </a:p>
          <a:p>
            <a:pPr lvl="1"/>
            <a:r>
              <a:rPr lang="en-US" sz="1600" dirty="0" smtClean="0"/>
              <a:t>Diverse </a:t>
            </a:r>
            <a:r>
              <a:rPr lang="en-US" sz="1600" dirty="0"/>
              <a:t>fuel mix and </a:t>
            </a:r>
            <a:r>
              <a:rPr lang="en-US" sz="1600" dirty="0" smtClean="0"/>
              <a:t>cooking habits</a:t>
            </a:r>
          </a:p>
          <a:p>
            <a:pPr marL="0" indent="0">
              <a:buNone/>
            </a:pPr>
            <a:r>
              <a:rPr lang="en-US" sz="1600" b="1" dirty="0" smtClean="0"/>
              <a:t>Supply: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Lack </a:t>
            </a:r>
            <a:r>
              <a:rPr lang="en-US" sz="1600" dirty="0"/>
              <a:t>of appropriate stove technologies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Lack </a:t>
            </a:r>
            <a:r>
              <a:rPr lang="en-US" sz="1600" dirty="0"/>
              <a:t>of economically viable business models</a:t>
            </a:r>
          </a:p>
          <a:p>
            <a:pPr marL="0" indent="0">
              <a:buNone/>
            </a:pPr>
            <a:r>
              <a:rPr lang="en-US" sz="1600" b="1" dirty="0" smtClean="0"/>
              <a:t>Market Ecosystem:</a:t>
            </a:r>
            <a:endParaRPr lang="en-US" sz="1600" b="1" dirty="0"/>
          </a:p>
          <a:p>
            <a:pPr lvl="1"/>
            <a:r>
              <a:rPr lang="en-US" sz="1600" dirty="0" smtClean="0"/>
              <a:t>Inadequate &amp; technology-driven government policies and support schemes </a:t>
            </a:r>
          </a:p>
          <a:p>
            <a:pPr lvl="1"/>
            <a:r>
              <a:rPr lang="en-US" sz="1600" dirty="0"/>
              <a:t>Lack of coordination in the sector</a:t>
            </a:r>
          </a:p>
          <a:p>
            <a:pPr lvl="1"/>
            <a:r>
              <a:rPr lang="en-US" sz="1600" dirty="0" smtClean="0"/>
              <a:t>Lack of interest from the financial sector</a:t>
            </a:r>
            <a:endParaRPr lang="en-US" sz="1600" dirty="0"/>
          </a:p>
          <a:p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03" r="19325"/>
          <a:stretch/>
        </p:blipFill>
        <p:spPr bwMode="auto">
          <a:xfrm>
            <a:off x="5351490" y="1723255"/>
            <a:ext cx="3222884" cy="4302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itel 6"/>
          <p:cNvSpPr txBox="1">
            <a:spLocks/>
          </p:cNvSpPr>
          <p:nvPr/>
        </p:nvSpPr>
        <p:spPr bwMode="auto">
          <a:xfrm>
            <a:off x="243508" y="1169486"/>
            <a:ext cx="7386816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400" b="0" kern="0" noProof="0" dirty="0" smtClean="0">
                <a:solidFill>
                  <a:srgbClr val="6E6452"/>
                </a:solidFill>
                <a:latin typeface="+mj-lt"/>
                <a:ea typeface="+mj-ea"/>
                <a:cs typeface="+mj-cs"/>
              </a:rPr>
              <a:t>Challenges </a:t>
            </a: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931591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91818" y="3104182"/>
            <a:ext cx="7776000" cy="802800"/>
          </a:xfrm>
        </p:spPr>
        <p:txBody>
          <a:bodyPr/>
          <a:lstStyle/>
          <a:p>
            <a:r>
              <a:rPr lang="en-US" dirty="0" smtClean="0"/>
              <a:t>The IGEN-RE Approach and Activities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BFA1A75-CDC5-4FE1-8FC6-8549ACC98A0F}" type="datetime1">
              <a:rPr lang="en-US" smtClean="0"/>
              <a:t>11/25/2013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Implemented</a:t>
            </a:r>
            <a:r>
              <a:rPr lang="de-DE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by</a:t>
            </a:r>
            <a:endParaRPr lang="de-DE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Tushita\Desktop\logos\German - Infinite Logo.jpg"/>
          <p:cNvPicPr>
            <a:picLocks noChangeAspect="1" noChangeArrowheads="1"/>
          </p:cNvPicPr>
          <p:nvPr/>
        </p:nvPicPr>
        <p:blipFill>
          <a:blip r:embed="rId3" cstate="print"/>
          <a:srcRect t="13181"/>
          <a:stretch>
            <a:fillRect/>
          </a:stretch>
        </p:blipFill>
        <p:spPr bwMode="auto">
          <a:xfrm>
            <a:off x="-1" y="0"/>
            <a:ext cx="3895726" cy="1129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11512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0025F9D-AAA8-4AC6-A8A7-8228DE850E86}" type="datetime1">
              <a:rPr lang="en-US" noProof="0" smtClean="0"/>
              <a:t>11/25/2013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Implemented</a:t>
            </a:r>
            <a:r>
              <a:rPr lang="de-DE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by</a:t>
            </a:r>
            <a:endParaRPr lang="de-DE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 descr="C:\Documents and Settings\Tushita\Desktop\logos\German - Infinite Logo.jpg"/>
          <p:cNvPicPr>
            <a:picLocks noChangeAspect="1" noChangeArrowheads="1"/>
          </p:cNvPicPr>
          <p:nvPr/>
        </p:nvPicPr>
        <p:blipFill>
          <a:blip r:embed="rId2" cstate="print"/>
          <a:srcRect t="13181"/>
          <a:stretch>
            <a:fillRect/>
          </a:stretch>
        </p:blipFill>
        <p:spPr bwMode="auto">
          <a:xfrm>
            <a:off x="-1" y="0"/>
            <a:ext cx="3895726" cy="1129336"/>
          </a:xfrm>
          <a:prstGeom prst="rect">
            <a:avLst/>
          </a:prstGeom>
          <a:noFill/>
        </p:spPr>
      </p:pic>
      <p:sp>
        <p:nvSpPr>
          <p:cNvPr id="13" name="Datumsplatzhalter 3"/>
          <p:cNvSpPr txBox="1">
            <a:spLocks/>
          </p:cNvSpPr>
          <p:nvPr/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3D270E5-631C-4FEB-B576-0C864664A630}" type="datetime1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25/11/2013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pic>
        <p:nvPicPr>
          <p:cNvPr id="12" name="Picture 2" descr="C:\Users\Santosh.IGEN_RE_SANTOSH\Google Drive\GIZ Work Files\GIz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5397" y="1553399"/>
            <a:ext cx="6815138" cy="4714875"/>
          </a:xfrm>
          <a:prstGeom prst="rect">
            <a:avLst/>
          </a:prstGeom>
          <a:noFill/>
        </p:spPr>
      </p:pic>
      <p:sp>
        <p:nvSpPr>
          <p:cNvPr id="14" name="Titel 6"/>
          <p:cNvSpPr txBox="1">
            <a:spLocks/>
          </p:cNvSpPr>
          <p:nvPr/>
        </p:nvSpPr>
        <p:spPr bwMode="auto">
          <a:xfrm>
            <a:off x="289430" y="1169486"/>
            <a:ext cx="8244969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400" b="0" kern="0" dirty="0" smtClean="0">
                <a:solidFill>
                  <a:srgbClr val="6E6452"/>
                </a:solidFill>
                <a:latin typeface="+mj-lt"/>
                <a:ea typeface="+mj-ea"/>
                <a:cs typeface="+mj-cs"/>
              </a:rPr>
              <a:t>The IGEN-RE  Approach</a:t>
            </a:r>
            <a:r>
              <a:rPr lang="de-DE" sz="2400" b="0" kern="0" noProof="0" dirty="0" smtClean="0">
                <a:solidFill>
                  <a:srgbClr val="6E6452"/>
                </a:solidFill>
                <a:latin typeface="+mj-lt"/>
                <a:ea typeface="+mj-ea"/>
                <a:cs typeface="+mj-cs"/>
              </a:rPr>
              <a:t> </a:t>
            </a: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931591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679154" y="2132856"/>
            <a:ext cx="5287959" cy="3939454"/>
          </a:xfrm>
        </p:spPr>
        <p:txBody>
          <a:bodyPr/>
          <a:lstStyle/>
          <a:p>
            <a:pPr marL="176213" indent="-176213"/>
            <a:r>
              <a:rPr lang="en-US" b="1" dirty="0" smtClean="0"/>
              <a:t>Enhancing Affordability of ICS</a:t>
            </a:r>
          </a:p>
          <a:p>
            <a:pPr marL="354013" lvl="1" indent="-177800"/>
            <a:r>
              <a:rPr lang="en-US" dirty="0" smtClean="0"/>
              <a:t>Tapping Carbon Finance to reduce stove costs</a:t>
            </a:r>
          </a:p>
          <a:p>
            <a:pPr marL="354013" lvl="1" indent="-177800"/>
            <a:r>
              <a:rPr lang="en-US" dirty="0" smtClean="0"/>
              <a:t>Developing innovative models for end-user financing</a:t>
            </a:r>
          </a:p>
          <a:p>
            <a:pPr marL="176213" indent="-176213"/>
            <a:r>
              <a:rPr lang="en-US" b="1" dirty="0" smtClean="0"/>
              <a:t>Effective awareness and communication</a:t>
            </a:r>
          </a:p>
          <a:p>
            <a:pPr marL="354013" lvl="1" indent="-177800">
              <a:tabLst>
                <a:tab pos="354013" algn="l"/>
                <a:tab pos="2190750" algn="l"/>
              </a:tabLst>
            </a:pPr>
            <a:r>
              <a:rPr lang="en-US" dirty="0"/>
              <a:t>Designing cost effective </a:t>
            </a:r>
            <a:r>
              <a:rPr lang="en-US" dirty="0" smtClean="0"/>
              <a:t>blueprint for awareness </a:t>
            </a:r>
            <a:r>
              <a:rPr lang="en-US" dirty="0"/>
              <a:t>and marketing campaigns </a:t>
            </a:r>
            <a:r>
              <a:rPr lang="en-US" dirty="0" smtClean="0"/>
              <a:t>to reduce marketing and communication costs for entrepreneurs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Implemented</a:t>
            </a:r>
            <a:r>
              <a:rPr lang="de-DE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by</a:t>
            </a:r>
            <a:endParaRPr lang="de-DE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 descr="C:\Documents and Settings\Tushita\Desktop\logos\German - Infinite Logo.jpg"/>
          <p:cNvPicPr>
            <a:picLocks noChangeAspect="1" noChangeArrowheads="1"/>
          </p:cNvPicPr>
          <p:nvPr/>
        </p:nvPicPr>
        <p:blipFill>
          <a:blip r:embed="rId2" cstate="print"/>
          <a:srcRect t="13181"/>
          <a:stretch>
            <a:fillRect/>
          </a:stretch>
        </p:blipFill>
        <p:spPr bwMode="auto">
          <a:xfrm>
            <a:off x="-1" y="0"/>
            <a:ext cx="3895726" cy="1129336"/>
          </a:xfrm>
          <a:prstGeom prst="rect">
            <a:avLst/>
          </a:prstGeom>
          <a:noFill/>
        </p:spPr>
      </p:pic>
      <p:sp>
        <p:nvSpPr>
          <p:cNvPr id="13" name="Datumsplatzhalter 3"/>
          <p:cNvSpPr txBox="1">
            <a:spLocks/>
          </p:cNvSpPr>
          <p:nvPr/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3D270E5-631C-4FEB-B576-0C864664A630}" type="datetime1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25/11/2013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pPr>
              <a:defRPr/>
            </a:pPr>
            <a:r>
              <a:rPr lang="de-DE" dirty="0"/>
              <a:t>Stimulating Demand</a:t>
            </a:r>
          </a:p>
        </p:txBody>
      </p:sp>
      <p:pic>
        <p:nvPicPr>
          <p:cNvPr id="3074" name="Picture 2" descr="Z:\Photos\05 IGEN-RE\131007 Photos Enrico Fabian\Improved Cookstoves\JPG\efp_giz_cookstove_2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r="28827"/>
          <a:stretch/>
        </p:blipFill>
        <p:spPr bwMode="auto">
          <a:xfrm>
            <a:off x="6300192" y="2060848"/>
            <a:ext cx="2496380" cy="2436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81204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679154" y="2132856"/>
            <a:ext cx="5287959" cy="3939454"/>
          </a:xfrm>
        </p:spPr>
        <p:txBody>
          <a:bodyPr/>
          <a:lstStyle/>
          <a:p>
            <a:pPr marL="176213" indent="-176213"/>
            <a:r>
              <a:rPr lang="en-IN" b="1" dirty="0"/>
              <a:t>Identifying appropriate technologies</a:t>
            </a:r>
          </a:p>
          <a:p>
            <a:pPr marL="536213" lvl="1" indent="-176213"/>
            <a:r>
              <a:rPr lang="en-IN" dirty="0"/>
              <a:t>User acceptance field study for 6 different ICS in Bihar, UP and West Bengal</a:t>
            </a:r>
          </a:p>
          <a:p>
            <a:pPr marL="536213" lvl="1" indent="-176213"/>
            <a:r>
              <a:rPr lang="en-IN" dirty="0"/>
              <a:t>A scientific measurement of ICS performance in actual use condition </a:t>
            </a:r>
          </a:p>
          <a:p>
            <a:pPr marL="176213" indent="-176213"/>
            <a:r>
              <a:rPr lang="en-IN" b="1" dirty="0"/>
              <a:t>Developing low cost distribution models </a:t>
            </a:r>
          </a:p>
          <a:p>
            <a:pPr marL="536213" lvl="1" indent="-176213"/>
            <a:r>
              <a:rPr lang="en-IN" dirty="0"/>
              <a:t>Reducing the distribution cost for ICS</a:t>
            </a:r>
          </a:p>
          <a:p>
            <a:pPr marL="536213" lvl="1" indent="-176213"/>
            <a:r>
              <a:rPr lang="en-IN" dirty="0"/>
              <a:t>Optimizing logistics for </a:t>
            </a:r>
            <a:r>
              <a:rPr lang="en-IN" dirty="0" smtClean="0"/>
              <a:t>dissemination</a:t>
            </a:r>
          </a:p>
          <a:p>
            <a:pPr marL="360000" lvl="1" indent="0">
              <a:buNone/>
            </a:pPr>
            <a:endParaRPr lang="en-IN" dirty="0" smtClean="0"/>
          </a:p>
          <a:p>
            <a:pPr marL="536213" lvl="1" indent="-176213"/>
            <a:endParaRPr lang="en-IN" dirty="0" smtClean="0"/>
          </a:p>
          <a:p>
            <a:pPr marL="176213" indent="-176213"/>
            <a:endParaRPr lang="en-IN" dirty="0"/>
          </a:p>
          <a:p>
            <a:pPr lvl="1"/>
            <a:endParaRPr lang="en-US" dirty="0" smtClean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Implemented</a:t>
            </a:r>
            <a:r>
              <a:rPr lang="de-DE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by</a:t>
            </a:r>
            <a:endParaRPr lang="de-DE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 descr="C:\Documents and Settings\Tushita\Desktop\logos\German - Infinite Logo.jpg"/>
          <p:cNvPicPr>
            <a:picLocks noChangeAspect="1" noChangeArrowheads="1"/>
          </p:cNvPicPr>
          <p:nvPr/>
        </p:nvPicPr>
        <p:blipFill>
          <a:blip r:embed="rId2" cstate="print"/>
          <a:srcRect t="13181"/>
          <a:stretch>
            <a:fillRect/>
          </a:stretch>
        </p:blipFill>
        <p:spPr bwMode="auto">
          <a:xfrm>
            <a:off x="-1" y="0"/>
            <a:ext cx="3895726" cy="1129336"/>
          </a:xfrm>
          <a:prstGeom prst="rect">
            <a:avLst/>
          </a:prstGeom>
          <a:noFill/>
        </p:spPr>
      </p:pic>
      <p:sp>
        <p:nvSpPr>
          <p:cNvPr id="13" name="Datumsplatzhalter 3"/>
          <p:cNvSpPr txBox="1">
            <a:spLocks/>
          </p:cNvSpPr>
          <p:nvPr/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3D270E5-631C-4FEB-B576-0C864664A630}" type="datetime1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25/11/2013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Improving Supply</a:t>
            </a:r>
            <a:endParaRPr lang="de-DE" dirty="0"/>
          </a:p>
        </p:txBody>
      </p:sp>
      <p:pic>
        <p:nvPicPr>
          <p:cNvPr id="2050" name="Picture 2" descr="Z:\Photos\05 IGEN-RE\130613 Cookstoves, User Testing, SwithOn &amp; Project Dharma\Favoriten\giz 2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39"/>
          <a:stretch/>
        </p:blipFill>
        <p:spPr bwMode="auto">
          <a:xfrm>
            <a:off x="5940152" y="2086384"/>
            <a:ext cx="2814126" cy="2135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0211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679154" y="1749719"/>
            <a:ext cx="5735501" cy="4514270"/>
          </a:xfrm>
        </p:spPr>
        <p:txBody>
          <a:bodyPr/>
          <a:lstStyle/>
          <a:p>
            <a:pPr marL="176213" indent="-176213"/>
            <a:r>
              <a:rPr lang="en-IN" b="1" dirty="0"/>
              <a:t>Facilitating Knowledge Sharing</a:t>
            </a:r>
          </a:p>
          <a:p>
            <a:pPr marL="536213" lvl="1" indent="-176213"/>
            <a:r>
              <a:rPr lang="en-IN" dirty="0"/>
              <a:t>India Cookstove Forum 2013</a:t>
            </a:r>
          </a:p>
          <a:p>
            <a:pPr marL="536213" lvl="1" indent="-176213"/>
            <a:r>
              <a:rPr lang="en-IN" dirty="0"/>
              <a:t>Support to </a:t>
            </a:r>
            <a:r>
              <a:rPr lang="en-IN" dirty="0" smtClean="0"/>
              <a:t>networks </a:t>
            </a:r>
            <a:r>
              <a:rPr lang="en-IN" dirty="0"/>
              <a:t>and industry associations</a:t>
            </a:r>
          </a:p>
          <a:p>
            <a:pPr marL="176213" indent="-176213"/>
            <a:r>
              <a:rPr lang="en-IN" b="1" dirty="0"/>
              <a:t>Providing Detailed Market Information</a:t>
            </a:r>
          </a:p>
          <a:p>
            <a:pPr marL="536213" lvl="1" indent="-176213"/>
            <a:r>
              <a:rPr lang="en-IN" dirty="0"/>
              <a:t>M</a:t>
            </a:r>
            <a:r>
              <a:rPr lang="en-IN" dirty="0" smtClean="0"/>
              <a:t>arket </a:t>
            </a:r>
            <a:r>
              <a:rPr lang="en-IN" dirty="0"/>
              <a:t>survey in 4 states: Bihar, Uttar Pradesh, </a:t>
            </a:r>
            <a:r>
              <a:rPr lang="en-IN" dirty="0" err="1" smtClean="0"/>
              <a:t>Uttarakhand</a:t>
            </a:r>
            <a:r>
              <a:rPr lang="en-IN" dirty="0"/>
              <a:t>, West </a:t>
            </a:r>
            <a:r>
              <a:rPr lang="en-IN" dirty="0" smtClean="0"/>
              <a:t>Bengal</a:t>
            </a:r>
          </a:p>
          <a:p>
            <a:pPr marL="176213" indent="-176213"/>
            <a:r>
              <a:rPr lang="en-US" b="1" dirty="0" smtClean="0"/>
              <a:t>Facilitating enterprise finance</a:t>
            </a:r>
          </a:p>
          <a:p>
            <a:pPr marL="536213" lvl="1" indent="-176213"/>
            <a:r>
              <a:rPr lang="en-US" dirty="0" smtClean="0"/>
              <a:t>Study on barriers for financing rural energy </a:t>
            </a:r>
            <a:r>
              <a:rPr lang="en-US" dirty="0" smtClean="0"/>
              <a:t>enterprises</a:t>
            </a:r>
          </a:p>
          <a:p>
            <a:pPr marL="176213" indent="-176213"/>
            <a:r>
              <a:rPr lang="en-IN" b="1" dirty="0"/>
              <a:t>Capacity building for Govt. </a:t>
            </a:r>
            <a:r>
              <a:rPr lang="en-IN" b="1" dirty="0" smtClean="0"/>
              <a:t>Agencies</a:t>
            </a:r>
          </a:p>
          <a:p>
            <a:pPr marL="536213" lvl="1" indent="-176213"/>
            <a:r>
              <a:rPr lang="en-IN" dirty="0" smtClean="0"/>
              <a:t>Supporting WBREDA in dissemination of 20,000 fixed improved cookstoves.</a:t>
            </a:r>
          </a:p>
          <a:p>
            <a:pPr marL="896213" lvl="2" indent="-176213"/>
            <a:endParaRPr lang="en-IN" b="1" dirty="0"/>
          </a:p>
          <a:p>
            <a:pPr marL="536213" lvl="1" indent="-176213"/>
            <a:endParaRPr lang="en-IN" dirty="0"/>
          </a:p>
          <a:p>
            <a:pPr lvl="1"/>
            <a:endParaRPr lang="en-US" dirty="0" smtClean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Implemented</a:t>
            </a:r>
            <a:r>
              <a:rPr lang="de-DE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by</a:t>
            </a:r>
            <a:endParaRPr lang="de-DE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 descr="C:\Documents and Settings\Tushita\Desktop\logos\German - Infinite Logo.jpg"/>
          <p:cNvPicPr>
            <a:picLocks noChangeAspect="1" noChangeArrowheads="1"/>
          </p:cNvPicPr>
          <p:nvPr/>
        </p:nvPicPr>
        <p:blipFill>
          <a:blip r:embed="rId2" cstate="print"/>
          <a:srcRect t="13181"/>
          <a:stretch>
            <a:fillRect/>
          </a:stretch>
        </p:blipFill>
        <p:spPr bwMode="auto">
          <a:xfrm>
            <a:off x="-1" y="0"/>
            <a:ext cx="3895726" cy="1129336"/>
          </a:xfrm>
          <a:prstGeom prst="rect">
            <a:avLst/>
          </a:prstGeom>
          <a:noFill/>
        </p:spPr>
      </p:pic>
      <p:sp>
        <p:nvSpPr>
          <p:cNvPr id="13" name="Datumsplatzhalter 3"/>
          <p:cNvSpPr txBox="1">
            <a:spLocks/>
          </p:cNvSpPr>
          <p:nvPr/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3D270E5-631C-4FEB-B576-0C864664A630}" type="datetime1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25/11/2013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79154" y="1315201"/>
            <a:ext cx="7776000" cy="617928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Market Ecosystem</a:t>
            </a:r>
            <a:endParaRPr lang="de-DE" dirty="0"/>
          </a:p>
        </p:txBody>
      </p:sp>
      <p:pic>
        <p:nvPicPr>
          <p:cNvPr id="4098" name="Picture 2" descr="Z:\Photos\05 IGEN-RE\131007 Photos Enrico Fabian\Improved Cookstoves\JPG\efp_giz_cookstove_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4371" y="1700808"/>
            <a:ext cx="2430126" cy="36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62805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5AA7C35-F98C-4D1F-8B3A-698FBEE0D8F1}" type="datetime1">
              <a:rPr lang="en-US" noProof="0" smtClean="0"/>
              <a:t>11/25/2013</a:t>
            </a:fld>
            <a:endParaRPr lang="de-DE" noProof="0"/>
          </a:p>
        </p:txBody>
      </p:sp>
      <p:sp>
        <p:nvSpPr>
          <p:cNvPr id="6" name="Inhaltsplatzhalter 7"/>
          <p:cNvSpPr txBox="1">
            <a:spLocks/>
          </p:cNvSpPr>
          <p:nvPr/>
        </p:nvSpPr>
        <p:spPr>
          <a:xfrm>
            <a:off x="684213" y="2108200"/>
            <a:ext cx="4481512" cy="2609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As a federal enterprise, GIZ supports the German Government in achieving its objectives in the field of international cooperation for sustainable development.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05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Published by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Deutsche </a:t>
            </a:r>
            <a:r>
              <a:rPr lang="en-GB" sz="1050" b="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Gesellschaft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050" b="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für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Internationale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050" b="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Zusammenarbeit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(GIZ) GmbH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Registered offices, Bonn and Eschborn, Germany</a:t>
            </a:r>
          </a:p>
          <a:p>
            <a:pPr algn="l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Indo German Energy Programme </a:t>
            </a:r>
          </a:p>
          <a:p>
            <a:pPr algn="l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GIZ India, B 5/2 </a:t>
            </a:r>
            <a:r>
              <a:rPr lang="en-GB" sz="1050" b="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Safdarjung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Enclave</a:t>
            </a:r>
          </a:p>
          <a:p>
            <a:pPr algn="l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New Delhi – 110029</a:t>
            </a:r>
          </a:p>
          <a:p>
            <a:pPr algn="l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 011 49495353</a:t>
            </a:r>
          </a:p>
          <a:p>
            <a:pPr algn="l">
              <a:spcBef>
                <a:spcPts val="0"/>
              </a:spcBef>
              <a:spcAft>
                <a:spcPts val="0"/>
              </a:spcAft>
              <a:tabLst>
                <a:tab pos="180975" algn="l"/>
              </a:tabLst>
              <a:defRPr/>
            </a:pP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 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  <a:hlinkClick r:id="rId2"/>
              </a:rPr>
              <a:t>Santosh.k.singh@giz.de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	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www.giz.de</a:t>
            </a:r>
            <a:endParaRPr lang="en-GB" sz="1050" b="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300"/>
              </a:spcAft>
              <a:defRPr/>
            </a:pPr>
            <a:endParaRPr lang="de-DE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300"/>
              </a:spcAft>
              <a:defRPr/>
            </a:pPr>
            <a:endParaRPr lang="de-DE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300"/>
              </a:spcAft>
              <a:defRPr/>
            </a:pPr>
            <a:endParaRPr lang="de-DE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endParaRPr lang="de-DE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Inhaltsplatzhalter 8"/>
          <p:cNvSpPr txBox="1">
            <a:spLocks/>
          </p:cNvSpPr>
          <p:nvPr/>
        </p:nvSpPr>
        <p:spPr>
          <a:xfrm>
            <a:off x="5467350" y="2108200"/>
            <a:ext cx="3005138" cy="3814763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600"/>
              </a:spcAft>
              <a:defRPr/>
            </a:pPr>
            <a:r>
              <a:rPr lang="en-GB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Responsible</a:t>
            </a:r>
            <a:br>
              <a:rPr lang="en-GB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Michael Blunck</a:t>
            </a:r>
          </a:p>
          <a:p>
            <a:pPr algn="l">
              <a:spcAft>
                <a:spcPts val="600"/>
              </a:spcAft>
              <a:defRPr/>
            </a:pPr>
            <a:r>
              <a:rPr lang="en-GB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Author(s)</a:t>
            </a:r>
            <a:br>
              <a:rPr lang="en-GB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Santosh K. Singh</a:t>
            </a:r>
          </a:p>
          <a:p>
            <a:pPr algn="l">
              <a:spcAft>
                <a:spcPts val="600"/>
              </a:spcAft>
              <a:defRPr/>
            </a:pPr>
            <a:r>
              <a:rPr lang="en-GB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Photo credits</a:t>
            </a:r>
            <a:br>
              <a:rPr lang="en-GB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© GIZ/Enrico Fabian/Dharma Life</a:t>
            </a:r>
          </a:p>
          <a:p>
            <a:pPr algn="l">
              <a:spcAft>
                <a:spcPts val="300"/>
              </a:spcAft>
              <a:defRPr/>
            </a:pPr>
            <a:endParaRPr lang="en-GB" sz="105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endParaRPr lang="en-GB" sz="105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Implemented</a:t>
            </a:r>
            <a:r>
              <a:rPr lang="de-DE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by</a:t>
            </a:r>
            <a:endParaRPr lang="de-DE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2" descr="C:\Documents and Settings\Tushita\Desktop\logos\German - Infinite Logo.jpg"/>
          <p:cNvPicPr>
            <a:picLocks noChangeAspect="1" noChangeArrowheads="1"/>
          </p:cNvPicPr>
          <p:nvPr/>
        </p:nvPicPr>
        <p:blipFill>
          <a:blip r:embed="rId4" cstate="print"/>
          <a:srcRect t="13181"/>
          <a:stretch>
            <a:fillRect/>
          </a:stretch>
        </p:blipFill>
        <p:spPr bwMode="auto">
          <a:xfrm>
            <a:off x="-1" y="0"/>
            <a:ext cx="3895726" cy="1129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88156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IZ_Banner_Kopfzeile-Ausland (3)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GIZ_Banner_Kopfzeile-Ausland (3)</Template>
  <TotalTime>736</TotalTime>
  <Words>314</Words>
  <Application>Microsoft Office PowerPoint</Application>
  <PresentationFormat>On-screen Show (4:3)</PresentationFormat>
  <Paragraphs>88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Arial Narrow</vt:lpstr>
      <vt:lpstr>GIZ_Banner_Kopfzeile-Ausland (3)</vt:lpstr>
      <vt:lpstr>Providing Clean Cooking Energy in India IGEN-RE Activities for Developing ICS Market</vt:lpstr>
      <vt:lpstr>PowerPoint Presentation</vt:lpstr>
      <vt:lpstr>PowerPoint Presentation</vt:lpstr>
      <vt:lpstr>The IGEN-RE Approach and Activities</vt:lpstr>
      <vt:lpstr>PowerPoint Presentation</vt:lpstr>
      <vt:lpstr>Stimulating Demand</vt:lpstr>
      <vt:lpstr>Improving Supply</vt:lpstr>
      <vt:lpstr>Market Ecosystem</vt:lpstr>
      <vt:lpstr>PowerPoint Presentation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GIZ-Design</dc:creator>
  <cp:keywords>GIZ-Leerfolie</cp:keywords>
  <cp:lastModifiedBy>Santosh Singh</cp:lastModifiedBy>
  <cp:revision>93</cp:revision>
  <cp:lastPrinted>2012-07-19T10:16:59Z</cp:lastPrinted>
  <dcterms:created xsi:type="dcterms:W3CDTF">2013-09-05T11:54:56Z</dcterms:created>
  <dcterms:modified xsi:type="dcterms:W3CDTF">2013-11-25T03:20:22Z</dcterms:modified>
</cp:coreProperties>
</file>